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4"/>
  </p:notesMasterIdLst>
  <p:sldIdLst>
    <p:sldId id="298" r:id="rId5"/>
    <p:sldId id="301" r:id="rId6"/>
    <p:sldId id="303" r:id="rId7"/>
    <p:sldId id="302" r:id="rId8"/>
    <p:sldId id="304" r:id="rId9"/>
    <p:sldId id="305" r:id="rId10"/>
    <p:sldId id="306" r:id="rId11"/>
    <p:sldId id="307" r:id="rId12"/>
    <p:sldId id="30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5503" autoAdjust="0"/>
  </p:normalViewPr>
  <p:slideViewPr>
    <p:cSldViewPr snapToGrid="0">
      <p:cViewPr varScale="1">
        <p:scale>
          <a:sx n="87" d="100"/>
          <a:sy n="87" d="100"/>
        </p:scale>
        <p:origin x="51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95717D-4B2F-4DC8-824F-125E2B3AE812}" type="datetimeFigureOut">
              <a:rPr lang="en-US" smtClean="0"/>
              <a:t>4/28/2024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AAB286-C97B-48DD-9009-21179F3D1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1929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Nunito" panose="020B0604020202020204" pitchFamily="2" charset="0"/>
              </a:rPr>
              <a:t>These are used to store numeric values.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AAB286-C97B-48DD-9009-21179F3D1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404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These are used to store character strings.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AAB286-C97B-48DD-9009-21179F3D12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0075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FFFFFF"/>
                </a:solidFill>
                <a:effectLst/>
                <a:latin typeface="Nunito" pitchFamily="2" charset="0"/>
              </a:rPr>
              <a:t>These are used to store binary data, such as images or audio files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AAB286-C97B-48DD-9009-21179F3D12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372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343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0465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27835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8359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9257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543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3937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184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1613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4/28/2024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4603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pic>
        <p:nvPicPr>
          <p:cNvPr id="4" name="Picture 3" descr="A close up of a piece of paper with a pencil laying on top">
            <a:extLst>
              <a:ext uri="{FF2B5EF4-FFF2-40B4-BE49-F238E27FC236}">
                <a16:creationId xmlns:a16="http://schemas.microsoft.com/office/drawing/2014/main" id="{65810330-F0B5-43C9-BC34-094FFB5C05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273" y="0"/>
            <a:ext cx="12191980" cy="6858000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C5373426-E26E-431D-959C-5DB96C0B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12607" y="1238442"/>
            <a:ext cx="3635926" cy="4355751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2607" y="1796417"/>
            <a:ext cx="3714534" cy="1735095"/>
          </a:xfrm>
        </p:spPr>
        <p:txBody>
          <a:bodyPr anchor="b">
            <a:normAutofit/>
          </a:bodyPr>
          <a:lstStyle/>
          <a:p>
            <a:r>
              <a:rPr lang="en-US" sz="3200" dirty="0">
                <a:solidFill>
                  <a:schemeClr val="tx1"/>
                </a:solidFill>
              </a:rPr>
              <a:t>SQL Data </a:t>
            </a:r>
            <a:r>
              <a:rPr lang="en-US" sz="3200" dirty="0" err="1">
                <a:solidFill>
                  <a:schemeClr val="tx1"/>
                </a:solidFill>
              </a:rPr>
              <a:t>Types:A</a:t>
            </a:r>
            <a:r>
              <a:rPr lang="en-US" sz="3200" dirty="0">
                <a:solidFill>
                  <a:schemeClr val="tx1"/>
                </a:solidFill>
              </a:rPr>
              <a:t> Comprehensive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27750" y="4608576"/>
            <a:ext cx="3205640" cy="774186"/>
          </a:xfrm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600" dirty="0" err="1"/>
              <a:t>Majd</a:t>
            </a:r>
            <a:r>
              <a:rPr lang="en-US" sz="1600" dirty="0"/>
              <a:t> </a:t>
            </a:r>
            <a:r>
              <a:rPr lang="en-US" sz="1600" dirty="0" err="1"/>
              <a:t>saoud</a:t>
            </a:r>
            <a:r>
              <a:rPr lang="en-US" sz="1600" dirty="0"/>
              <a:t> abbas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@MentorNEss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6D07482-83A3-4451-943C-B46961082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76090" y="4508519"/>
            <a:ext cx="310896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EDC90921-9082-491B-940E-827D679F34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31439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40F585-FEA7-4384-9E09-34ED7DB89A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683954"/>
          </a:xfrm>
        </p:spPr>
        <p:txBody>
          <a:bodyPr>
            <a:noAutofit/>
          </a:bodyPr>
          <a:lstStyle/>
          <a:p>
            <a:r>
              <a:rPr lang="en-US" sz="4800" dirty="0"/>
              <a:t>Intro: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1C9B6E-E0E4-49F6-AB99-A48CC8F6FE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58774" y="1545797"/>
            <a:ext cx="10058400" cy="376640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cap="none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SQL (structured query language) supports various data types for storing and manipulating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cap="none" dirty="0">
                <a:latin typeface="Times New Roman" panose="02020603050405020304" pitchFamily="18" charset="0"/>
                <a:ea typeface="Verdana" panose="020B0604030504040204" pitchFamily="34" charset="0"/>
                <a:cs typeface="Times New Roman" panose="02020603050405020304" pitchFamily="18" charset="0"/>
              </a:rPr>
              <a:t>Understanding these data types is crucial for efficient database design and query execution.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cap="non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The data type of a column defines what value the column can hold: integer, character, money, date and time, binary, and so 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three main data types: numeric, string, date and </a:t>
            </a:r>
            <a:r>
              <a:rPr lang="en-US" sz="2000" cap="none" dirty="0" err="1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time,and</a:t>
            </a:r>
            <a:r>
              <a:rPr lang="en-US" sz="2000" cap="none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other.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b="0" i="0" cap="none" dirty="0">
              <a:solidFill>
                <a:srgbClr val="000000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26E48A1-10A6-41AF-9F81-1AD9A12E5D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8774" y="4605468"/>
            <a:ext cx="9874452" cy="16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347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FCB9E-E377-417E-9475-365770921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EE088-02E8-4879-AE74-F31FCA86F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10058400" cy="31181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Exact Numeric Datatype: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CEA377E-2E6B-43AF-AF65-E0A5E92592C3}"/>
              </a:ext>
            </a:extLst>
          </p:cNvPr>
          <p:cNvGraphicFramePr>
            <a:graphicFrameLocks noGrp="1"/>
          </p:cNvGraphicFramePr>
          <p:nvPr/>
        </p:nvGraphicFramePr>
        <p:xfrm>
          <a:off x="1097280" y="2478600"/>
          <a:ext cx="9997440" cy="3792492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332480">
                  <a:extLst>
                    <a:ext uri="{9D8B030D-6E8A-4147-A177-3AD203B41FA5}">
                      <a16:colId xmlns:a16="http://schemas.microsoft.com/office/drawing/2014/main" val="4260495467"/>
                    </a:ext>
                  </a:extLst>
                </a:gridCol>
                <a:gridCol w="3332480">
                  <a:extLst>
                    <a:ext uri="{9D8B030D-6E8A-4147-A177-3AD203B41FA5}">
                      <a16:colId xmlns:a16="http://schemas.microsoft.com/office/drawing/2014/main" val="40628118"/>
                    </a:ext>
                  </a:extLst>
                </a:gridCol>
                <a:gridCol w="3332480">
                  <a:extLst>
                    <a:ext uri="{9D8B030D-6E8A-4147-A177-3AD203B41FA5}">
                      <a16:colId xmlns:a16="http://schemas.microsoft.com/office/drawing/2014/main" val="4253517465"/>
                    </a:ext>
                  </a:extLst>
                </a:gridCol>
              </a:tblGrid>
              <a:tr h="32149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300" b="1" dirty="0">
                          <a:effectLst/>
                        </a:rPr>
                        <a:t>Data Type</a:t>
                      </a:r>
                    </a:p>
                  </a:txBody>
                  <a:tcPr marL="35817" marR="35817" marT="71634" marB="71634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300" b="1">
                          <a:effectLst/>
                        </a:rPr>
                        <a:t>From </a:t>
                      </a:r>
                      <a:endParaRPr lang="en-US" sz="1300" b="1" dirty="0">
                        <a:effectLst/>
                      </a:endParaRPr>
                    </a:p>
                  </a:txBody>
                  <a:tcPr marL="71634" marR="71634" marT="71634" marB="71634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300" b="1">
                          <a:effectLst/>
                        </a:rPr>
                        <a:t>To</a:t>
                      </a:r>
                    </a:p>
                  </a:txBody>
                  <a:tcPr marL="71634" marR="71634" marT="71634" marB="71634" anchor="ctr"/>
                </a:tc>
                <a:extLst>
                  <a:ext uri="{0D108BD9-81ED-4DB2-BD59-A6C34878D82A}">
                    <a16:rowId xmlns:a16="http://schemas.microsoft.com/office/drawing/2014/main" val="3548820650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BigInt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-2</a:t>
                      </a:r>
                      <a:r>
                        <a:rPr lang="en-US" sz="1200" b="0" baseline="30000">
                          <a:effectLst/>
                        </a:rPr>
                        <a:t>63</a:t>
                      </a:r>
                      <a:r>
                        <a:rPr lang="en-US" sz="1200" b="0">
                          <a:effectLst/>
                        </a:rPr>
                        <a:t> (-9,223,372,036,854,775,808)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2</a:t>
                      </a:r>
                      <a:r>
                        <a:rPr lang="en-US" sz="1200" b="0" baseline="30000">
                          <a:effectLst/>
                        </a:rPr>
                        <a:t>63</a:t>
                      </a:r>
                      <a:r>
                        <a:rPr lang="en-US" sz="1200" b="0">
                          <a:effectLst/>
                        </a:rPr>
                        <a:t> -1 (9,223,372,036,854,775,807)</a:t>
                      </a: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133393244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Int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-2</a:t>
                      </a:r>
                      <a:r>
                        <a:rPr lang="en-US" sz="1200" b="0" baseline="30000">
                          <a:effectLst/>
                        </a:rPr>
                        <a:t>31</a:t>
                      </a:r>
                      <a:r>
                        <a:rPr lang="en-US" sz="1200" b="0">
                          <a:effectLst/>
                        </a:rPr>
                        <a:t> (-2,147,483,648)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2</a:t>
                      </a:r>
                      <a:r>
                        <a:rPr lang="en-US" sz="1200" b="0" baseline="30000">
                          <a:effectLst/>
                        </a:rPr>
                        <a:t>31</a:t>
                      </a:r>
                      <a:r>
                        <a:rPr lang="en-US" sz="1200" b="0">
                          <a:effectLst/>
                        </a:rPr>
                        <a:t>-1 (2,147,483,647)</a:t>
                      </a: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2648786248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smallint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-2</a:t>
                      </a:r>
                      <a:r>
                        <a:rPr lang="en-US" sz="1200" b="0" baseline="30000">
                          <a:effectLst/>
                        </a:rPr>
                        <a:t>15</a:t>
                      </a:r>
                      <a:r>
                        <a:rPr lang="en-US" sz="1200" b="0">
                          <a:effectLst/>
                        </a:rPr>
                        <a:t> (-32,768)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2</a:t>
                      </a:r>
                      <a:r>
                        <a:rPr lang="en-US" sz="1200" b="0" baseline="30000">
                          <a:effectLst/>
                        </a:rPr>
                        <a:t>15</a:t>
                      </a:r>
                      <a:r>
                        <a:rPr lang="en-US" sz="1200" b="0">
                          <a:effectLst/>
                        </a:rPr>
                        <a:t>-1 (32,767)</a:t>
                      </a: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2851574517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tinyint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0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2</a:t>
                      </a:r>
                      <a:r>
                        <a:rPr lang="en-US" sz="1200" b="0" baseline="30000">
                          <a:effectLst/>
                        </a:rPr>
                        <a:t>8</a:t>
                      </a:r>
                      <a:r>
                        <a:rPr lang="en-US" sz="1200" b="0">
                          <a:effectLst/>
                        </a:rPr>
                        <a:t>-1 (255)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2538583844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bit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0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1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598294518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decimal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-10</a:t>
                      </a:r>
                      <a:r>
                        <a:rPr lang="en-US" sz="1200" b="0" baseline="30000">
                          <a:effectLst/>
                        </a:rPr>
                        <a:t>38</a:t>
                      </a:r>
                      <a:r>
                        <a:rPr lang="en-US" sz="1200" b="0">
                          <a:effectLst/>
                        </a:rPr>
                        <a:t>+1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10</a:t>
                      </a:r>
                      <a:r>
                        <a:rPr lang="en-US" sz="1200" b="0" baseline="30000">
                          <a:effectLst/>
                        </a:rPr>
                        <a:t>38</a:t>
                      </a:r>
                      <a:r>
                        <a:rPr lang="en-US" sz="1200" b="0">
                          <a:effectLst/>
                        </a:rPr>
                        <a:t>-1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742540363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numeric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-10</a:t>
                      </a:r>
                      <a:r>
                        <a:rPr lang="en-US" sz="1200" b="0" baseline="30000">
                          <a:effectLst/>
                        </a:rPr>
                        <a:t>38</a:t>
                      </a:r>
                      <a:r>
                        <a:rPr lang="en-US" sz="1200" b="0">
                          <a:effectLst/>
                        </a:rPr>
                        <a:t>+1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10</a:t>
                      </a:r>
                      <a:r>
                        <a:rPr lang="en-US" sz="1200" b="0" baseline="30000">
                          <a:effectLst/>
                        </a:rPr>
                        <a:t>38</a:t>
                      </a:r>
                      <a:r>
                        <a:rPr lang="en-US" sz="1200" b="0">
                          <a:effectLst/>
                        </a:rPr>
                        <a:t>-1</a:t>
                      </a:r>
                      <a:endParaRPr lang="en-US" sz="1200" b="0" dirty="0">
                        <a:effectLst/>
                      </a:endParaRP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320882232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money 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-922,337,203,685,477.5808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 dirty="0">
                          <a:effectLst/>
                        </a:rPr>
                        <a:t>922,337,203,685,477.5807</a:t>
                      </a: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2331458159"/>
                  </a:ext>
                </a:extLst>
              </a:tr>
              <a:tr h="36110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00" b="1">
                          <a:effectLst/>
                        </a:rPr>
                        <a:t>smallmoney</a:t>
                      </a:r>
                      <a:endParaRPr lang="en-US" sz="1200" b="0">
                        <a:effectLst/>
                      </a:endParaRP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>
                          <a:effectLst/>
                        </a:rPr>
                        <a:t>-214,748.3648</a:t>
                      </a:r>
                    </a:p>
                  </a:txBody>
                  <a:tcPr marL="71634" marR="71634" marT="100288" marB="100288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b="0" dirty="0">
                          <a:effectLst/>
                        </a:rPr>
                        <a:t>214,748.3647</a:t>
                      </a:r>
                    </a:p>
                  </a:txBody>
                  <a:tcPr marL="71634" marR="71634" marT="100288" marB="100288" anchor="ctr"/>
                </a:tc>
                <a:extLst>
                  <a:ext uri="{0D108BD9-81ED-4DB2-BD59-A6C34878D82A}">
                    <a16:rowId xmlns:a16="http://schemas.microsoft.com/office/drawing/2014/main" val="5384402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214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3FCB9E-E377-417E-9475-365770921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Numeric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EE088-02E8-4879-AE74-F31FCA86F3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2"/>
            <a:ext cx="10058400" cy="311814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Approximate Numeric Datatype:</a:t>
            </a:r>
          </a:p>
          <a:p>
            <a:endParaRPr lang="en-US" dirty="0"/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15B6AB5-6A02-4606-92D9-8D42B19CEE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6159213"/>
              </p:ext>
            </p:extLst>
          </p:nvPr>
        </p:nvGraphicFramePr>
        <p:xfrm>
          <a:off x="1097280" y="2564983"/>
          <a:ext cx="10328523" cy="1450758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442841">
                  <a:extLst>
                    <a:ext uri="{9D8B030D-6E8A-4147-A177-3AD203B41FA5}">
                      <a16:colId xmlns:a16="http://schemas.microsoft.com/office/drawing/2014/main" val="2230592905"/>
                    </a:ext>
                  </a:extLst>
                </a:gridCol>
                <a:gridCol w="3442841">
                  <a:extLst>
                    <a:ext uri="{9D8B030D-6E8A-4147-A177-3AD203B41FA5}">
                      <a16:colId xmlns:a16="http://schemas.microsoft.com/office/drawing/2014/main" val="3912790105"/>
                    </a:ext>
                  </a:extLst>
                </a:gridCol>
                <a:gridCol w="3442841">
                  <a:extLst>
                    <a:ext uri="{9D8B030D-6E8A-4147-A177-3AD203B41FA5}">
                      <a16:colId xmlns:a16="http://schemas.microsoft.com/office/drawing/2014/main" val="3986098243"/>
                    </a:ext>
                  </a:extLst>
                </a:gridCol>
              </a:tblGrid>
              <a:tr h="452184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 dirty="0">
                          <a:effectLst/>
                        </a:rPr>
                        <a:t>Data Type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From</a:t>
                      </a: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To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1074623121"/>
                  </a:ext>
                </a:extLst>
              </a:tr>
              <a:tr h="49928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 dirty="0">
                          <a:effectLst/>
                        </a:rPr>
                        <a:t>Float</a:t>
                      </a:r>
                      <a:endParaRPr lang="en-US" sz="1250" b="0" dirty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 dirty="0">
                          <a:effectLst/>
                        </a:rPr>
                        <a:t>-1.79E+308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>
                          <a:effectLst/>
                        </a:rPr>
                        <a:t>1.79E+308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47101915"/>
                  </a:ext>
                </a:extLst>
              </a:tr>
              <a:tr h="49928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>
                          <a:effectLst/>
                        </a:rPr>
                        <a:t>Real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>
                          <a:effectLst/>
                        </a:rPr>
                        <a:t>-3.40E+38</a:t>
                      </a: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 dirty="0">
                          <a:effectLst/>
                        </a:rPr>
                        <a:t>3.40E+38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145836533"/>
                  </a:ext>
                </a:extLst>
              </a:tr>
            </a:tbl>
          </a:graphicData>
        </a:graphic>
      </p:graphicFrame>
      <p:pic>
        <p:nvPicPr>
          <p:cNvPr id="10" name="Picture 9">
            <a:extLst>
              <a:ext uri="{FF2B5EF4-FFF2-40B4-BE49-F238E27FC236}">
                <a16:creationId xmlns:a16="http://schemas.microsoft.com/office/drawing/2014/main" id="{3B784F25-E6F1-4749-8BE6-E1DFE1B07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301" y="4111917"/>
            <a:ext cx="4161220" cy="22288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BFE0486-D315-496F-B772-5767B128BF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6480" y="4111917"/>
            <a:ext cx="4257675" cy="2228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738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8860D-1633-402E-857C-3D7CE89A4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27476-6583-408A-BDEB-AEFD2EC78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  String Data Types:</a:t>
            </a: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1AD200C-CCC3-4757-9120-EF0F489893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2647640"/>
              </p:ext>
            </p:extLst>
          </p:nvPr>
        </p:nvGraphicFramePr>
        <p:xfrm>
          <a:off x="1096963" y="2616994"/>
          <a:ext cx="10058400" cy="2743200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24405269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19947057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Data Type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173161437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char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 dirty="0">
                          <a:effectLst/>
                        </a:rPr>
                        <a:t>The maximum length of 8000 characters.(Fixed-Length non-Unicode Characters)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76752981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varchar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The maximum length of 8000 characters.(Variable-Length non-Unicode Characters)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41476954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varchar(max)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The maximum length of 231 characters(SQL Server 2005 only).(Variable Length non-Unicode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2549306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text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 dirty="0">
                          <a:effectLst/>
                        </a:rPr>
                        <a:t>The maximum length of 2,127,483,647 characters(Variable Length non-Unicode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41664190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8226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8860D-1633-402E-857C-3D7CE89A4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27476-6583-408A-BDEB-AEFD2EC78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Unicode String Data Types:</a:t>
            </a:r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1402E24-3E3D-4DFA-BD76-06926019C5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4916224"/>
              </p:ext>
            </p:extLst>
          </p:nvPr>
        </p:nvGraphicFramePr>
        <p:xfrm>
          <a:off x="1097280" y="2645776"/>
          <a:ext cx="8197722" cy="3117459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4098861">
                  <a:extLst>
                    <a:ext uri="{9D8B030D-6E8A-4147-A177-3AD203B41FA5}">
                      <a16:colId xmlns:a16="http://schemas.microsoft.com/office/drawing/2014/main" val="3712753897"/>
                    </a:ext>
                  </a:extLst>
                </a:gridCol>
                <a:gridCol w="4098861">
                  <a:extLst>
                    <a:ext uri="{9D8B030D-6E8A-4147-A177-3AD203B41FA5}">
                      <a16:colId xmlns:a16="http://schemas.microsoft.com/office/drawing/2014/main" val="1534409356"/>
                    </a:ext>
                  </a:extLst>
                </a:gridCol>
              </a:tblGrid>
              <a:tr h="53063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>
                          <a:effectLst/>
                        </a:rPr>
                        <a:t>Data Type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186044253"/>
                  </a:ext>
                </a:extLst>
              </a:tr>
              <a:tr h="86227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nchar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The maximum length of 4000 characters(Fixed-Length Unicode Characters)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683897010"/>
                  </a:ext>
                </a:extLst>
              </a:tr>
              <a:tr h="86227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Nvarchar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The maximum length of 4000 characters.(Variable-Length Unicode Characters)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3248776719"/>
                  </a:ext>
                </a:extLst>
              </a:tr>
              <a:tr h="86227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nvarchar(max)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 dirty="0">
                          <a:effectLst/>
                        </a:rPr>
                        <a:t>The maximum length of 231 characters(SQL Server 2005 only).(Variable Length Unicode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540856458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3DBAA129-83E7-4604-934A-DA77D75A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6855" y="1975655"/>
            <a:ext cx="2785145" cy="22288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4EE928-EBB3-4CFB-A311-EA2BA56BCA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9559" y="4077050"/>
            <a:ext cx="2606459" cy="1792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984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58860D-1633-402E-857C-3D7CE89A4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 Data 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27476-6583-408A-BDEB-AEFD2EC78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Server String Data Types: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1810D6E-356B-4A0C-9BC7-182340958E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4357999"/>
              </p:ext>
            </p:extLst>
          </p:nvPr>
        </p:nvGraphicFramePr>
        <p:xfrm>
          <a:off x="1096963" y="2602523"/>
          <a:ext cx="10058400" cy="3110379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5029200">
                  <a:extLst>
                    <a:ext uri="{9D8B030D-6E8A-4147-A177-3AD203B41FA5}">
                      <a16:colId xmlns:a16="http://schemas.microsoft.com/office/drawing/2014/main" val="3577334139"/>
                    </a:ext>
                  </a:extLst>
                </a:gridCol>
                <a:gridCol w="5029200">
                  <a:extLst>
                    <a:ext uri="{9D8B030D-6E8A-4147-A177-3AD203B41FA5}">
                      <a16:colId xmlns:a16="http://schemas.microsoft.com/office/drawing/2014/main" val="3589386895"/>
                    </a:ext>
                  </a:extLst>
                </a:gridCol>
              </a:tblGrid>
              <a:tr h="52385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>
                          <a:effectLst/>
                        </a:rPr>
                        <a:t>Datatypes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 dirty="0"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683172736"/>
                  </a:ext>
                </a:extLst>
              </a:tr>
              <a:tr h="57842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>
                          <a:effectLst/>
                        </a:rPr>
                        <a:t>Binary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>
                          <a:effectLst/>
                        </a:rPr>
                        <a:t>The maximum length of 8000 bytes(Fixed-Length binary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52111650"/>
                  </a:ext>
                </a:extLst>
              </a:tr>
              <a:tr h="57842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>
                          <a:effectLst/>
                        </a:rPr>
                        <a:t>varbinary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>
                          <a:effectLst/>
                        </a:rPr>
                        <a:t>The maximum length of 8000 bytes(Variable Length binary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3287763542"/>
                  </a:ext>
                </a:extLst>
              </a:tr>
              <a:tr h="851263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>
                          <a:effectLst/>
                        </a:rPr>
                        <a:t>varbinary(max)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>
                          <a:effectLst/>
                        </a:rPr>
                        <a:t>The maximum length of 231 bytes(SQL Server 2005 only).(Variable Length binary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2851124243"/>
                  </a:ext>
                </a:extLst>
              </a:tr>
              <a:tr h="57842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>
                          <a:effectLst/>
                        </a:rPr>
                        <a:t>text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 dirty="0">
                          <a:effectLst/>
                        </a:rPr>
                        <a:t>Maximum Length of 2,147,483,647 bytes(Variable Length binary data)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30738018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9732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F6B58-EE1C-4195-AC6A-C3E88A8E4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 Date and Time Data Types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C222681-C6E3-48C1-B15A-DD84216342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22202411"/>
              </p:ext>
            </p:extLst>
          </p:nvPr>
        </p:nvGraphicFramePr>
        <p:xfrm>
          <a:off x="3989631" y="2171699"/>
          <a:ext cx="7255728" cy="3798277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627864">
                  <a:extLst>
                    <a:ext uri="{9D8B030D-6E8A-4147-A177-3AD203B41FA5}">
                      <a16:colId xmlns:a16="http://schemas.microsoft.com/office/drawing/2014/main" val="3055020017"/>
                    </a:ext>
                  </a:extLst>
                </a:gridCol>
                <a:gridCol w="3627864">
                  <a:extLst>
                    <a:ext uri="{9D8B030D-6E8A-4147-A177-3AD203B41FA5}">
                      <a16:colId xmlns:a16="http://schemas.microsoft.com/office/drawing/2014/main" val="1917677091"/>
                    </a:ext>
                  </a:extLst>
                </a:gridCol>
              </a:tblGrid>
              <a:tr h="880759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Data Type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400" b="1"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1463076250"/>
                  </a:ext>
                </a:extLst>
              </a:tr>
              <a:tr h="97250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DATE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A data type is used to store the data of date in a record 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369957204"/>
                  </a:ext>
                </a:extLst>
              </a:tr>
              <a:tr h="97250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TIME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>
                          <a:effectLst/>
                        </a:rPr>
                        <a:t>A data type is used to store the data of time in a record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284464379"/>
                  </a:ext>
                </a:extLst>
              </a:tr>
              <a:tr h="972506"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1">
                          <a:effectLst/>
                        </a:rPr>
                        <a:t>DATETIME</a:t>
                      </a:r>
                      <a:endParaRPr lang="en-US" sz="1250" b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 dirty="0">
                          <a:effectLst/>
                        </a:rPr>
                        <a:t>A data type is used to store both the </a:t>
                      </a:r>
                      <a:r>
                        <a:rPr lang="en-US" sz="1250" b="0" dirty="0" err="1">
                          <a:effectLst/>
                        </a:rPr>
                        <a:t>data,date</a:t>
                      </a:r>
                      <a:r>
                        <a:rPr lang="en-US" sz="1250" b="0" dirty="0">
                          <a:effectLst/>
                        </a:rPr>
                        <a:t>, and time in the record.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384673686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84A39F0E-2B68-4033-B26D-AAE2544D33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2171699"/>
            <a:ext cx="2797712" cy="379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290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53C78-5B01-452C-BEBE-17B7D7A84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Data Types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E2C799D-63DF-4757-9581-02C16401F07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3817688"/>
              </p:ext>
            </p:extLst>
          </p:nvPr>
        </p:nvGraphicFramePr>
        <p:xfrm>
          <a:off x="1035733" y="2052618"/>
          <a:ext cx="7044398" cy="177203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553852">
                  <a:extLst>
                    <a:ext uri="{9D8B030D-6E8A-4147-A177-3AD203B41FA5}">
                      <a16:colId xmlns:a16="http://schemas.microsoft.com/office/drawing/2014/main" val="3904885428"/>
                    </a:ext>
                  </a:extLst>
                </a:gridCol>
                <a:gridCol w="3490546">
                  <a:extLst>
                    <a:ext uri="{9D8B030D-6E8A-4147-A177-3AD203B41FA5}">
                      <a16:colId xmlns:a16="http://schemas.microsoft.com/office/drawing/2014/main" val="1543368760"/>
                    </a:ext>
                  </a:extLst>
                </a:gridCol>
              </a:tblGrid>
              <a:tr h="775031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>
                          <a:effectLst/>
                        </a:rPr>
                        <a:t>DataType</a:t>
                      </a:r>
                    </a:p>
                  </a:txBody>
                  <a:tcPr marL="38100" marR="38100" marT="76200" marB="7620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 dirty="0">
                          <a:effectLst/>
                        </a:rPr>
                        <a:t>Description</a:t>
                      </a: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974587113"/>
                  </a:ext>
                </a:extLst>
              </a:tr>
              <a:tr h="997005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 dirty="0">
                          <a:effectLst/>
                        </a:rPr>
                        <a:t>XML Datatype</a:t>
                      </a:r>
                      <a:endParaRPr lang="en-US" sz="1250" b="0" dirty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 dirty="0">
                          <a:effectLst/>
                        </a:rPr>
                        <a:t>A datatype used to store data in the format of XML datatype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99656897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F67E5D50-874B-4E53-AB19-8B7E12113F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4001860"/>
              </p:ext>
            </p:extLst>
          </p:nvPr>
        </p:nvGraphicFramePr>
        <p:xfrm>
          <a:off x="1035733" y="3824655"/>
          <a:ext cx="7044398" cy="1270766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553851">
                  <a:extLst>
                    <a:ext uri="{9D8B030D-6E8A-4147-A177-3AD203B41FA5}">
                      <a16:colId xmlns:a16="http://schemas.microsoft.com/office/drawing/2014/main" val="4282676503"/>
                    </a:ext>
                  </a:extLst>
                </a:gridCol>
                <a:gridCol w="3490547">
                  <a:extLst>
                    <a:ext uri="{9D8B030D-6E8A-4147-A177-3AD203B41FA5}">
                      <a16:colId xmlns:a16="http://schemas.microsoft.com/office/drawing/2014/main" val="1643538757"/>
                    </a:ext>
                  </a:extLst>
                </a:gridCol>
              </a:tblGrid>
              <a:tr h="1270766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400" b="1" dirty="0">
                          <a:effectLst/>
                        </a:rPr>
                        <a:t>Geometry</a:t>
                      </a:r>
                      <a:endParaRPr lang="en-US" sz="1400" b="0" dirty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0" dirty="0">
                          <a:effectLst/>
                        </a:rPr>
                        <a:t>A datatype is used for storing planar spatial data, such as points, lines, and polygons, in a database table.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83597988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CE62258-CE58-4FE9-BD77-2C63AA3A18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62735"/>
              </p:ext>
            </p:extLst>
          </p:nvPr>
        </p:nvGraphicFramePr>
        <p:xfrm>
          <a:off x="1035734" y="5095420"/>
          <a:ext cx="7044398" cy="1270209"/>
        </p:xfrm>
        <a:graphic>
          <a:graphicData uri="http://schemas.openxmlformats.org/drawingml/2006/table">
            <a:tbl>
              <a:tblPr>
                <a:tableStyleId>{616DA210-FB5B-4158-B5E0-FEB733F419BA}</a:tableStyleId>
              </a:tblPr>
              <a:tblGrid>
                <a:gridCol w="3553851">
                  <a:extLst>
                    <a:ext uri="{9D8B030D-6E8A-4147-A177-3AD203B41FA5}">
                      <a16:colId xmlns:a16="http://schemas.microsoft.com/office/drawing/2014/main" val="2993104424"/>
                    </a:ext>
                  </a:extLst>
                </a:gridCol>
                <a:gridCol w="3490547">
                  <a:extLst>
                    <a:ext uri="{9D8B030D-6E8A-4147-A177-3AD203B41FA5}">
                      <a16:colId xmlns:a16="http://schemas.microsoft.com/office/drawing/2014/main" val="1867710335"/>
                    </a:ext>
                  </a:extLst>
                </a:gridCol>
              </a:tblGrid>
              <a:tr h="1270209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250" b="1" dirty="0">
                          <a:effectLst/>
                        </a:rPr>
                        <a:t>Array data types</a:t>
                      </a:r>
                      <a:endParaRPr lang="en-US" sz="1250" b="0" dirty="0">
                        <a:effectLst/>
                      </a:endParaRPr>
                    </a:p>
                  </a:txBody>
                  <a:tcPr marL="76200" marR="76200" marT="106680" marB="106680" anchor="ctr"/>
                </a:tc>
                <a:tc>
                  <a:txBody>
                    <a:bodyPr/>
                    <a:lstStyle/>
                    <a:p>
                      <a:pPr algn="just" rtl="0" fontAlgn="base"/>
                      <a:r>
                        <a:rPr lang="en-US" sz="1250" b="0" dirty="0">
                          <a:effectLst/>
                        </a:rPr>
                        <a:t>These are used to store arrays of values. Examples include ARRAY and JSON.</a:t>
                      </a:r>
                    </a:p>
                  </a:txBody>
                  <a:tcPr marL="76200" marR="76200" marT="106680" marB="106680" anchor="ctr"/>
                </a:tc>
                <a:extLst>
                  <a:ext uri="{0D108BD9-81ED-4DB2-BD59-A6C34878D82A}">
                    <a16:rowId xmlns:a16="http://schemas.microsoft.com/office/drawing/2014/main" val="1108069104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5B5C35F-413E-4705-9BE0-01E6CBE8D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10903" y="4319652"/>
            <a:ext cx="2083777" cy="18903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73AFB3F-BB45-4434-9A4B-363F78121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1677" y="2096404"/>
            <a:ext cx="2022231" cy="192840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770BE6F-9E46-4FCE-9F1F-D8513AF499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6227" y="2096404"/>
            <a:ext cx="1859574" cy="4113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8598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F5B7AB07-F859-4656-A1C1-DAFCFA0ACA4B}" vid="{A6E2497D-935A-4CFD-B9FD-6DCB15FA68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Parcel">
    <a:dk1>
      <a:srgbClr val="000000"/>
    </a:dk1>
    <a:lt1>
      <a:srgbClr val="FFFFFF"/>
    </a:lt1>
    <a:dk2>
      <a:srgbClr val="4A5356"/>
    </a:dk2>
    <a:lt2>
      <a:srgbClr val="E8E3CE"/>
    </a:lt2>
    <a:accent1>
      <a:srgbClr val="F6A21D"/>
    </a:accent1>
    <a:accent2>
      <a:srgbClr val="9BAFB5"/>
    </a:accent2>
    <a:accent3>
      <a:srgbClr val="C96731"/>
    </a:accent3>
    <a:accent4>
      <a:srgbClr val="9CA383"/>
    </a:accent4>
    <a:accent5>
      <a:srgbClr val="87795D"/>
    </a:accent5>
    <a:accent6>
      <a:srgbClr val="A0988C"/>
    </a:accent6>
    <a:hlink>
      <a:srgbClr val="00B0F0"/>
    </a:hlink>
    <a:folHlink>
      <a:srgbClr val="738F97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  <_ip_UnifiedCompliancePolicyUIAction xmlns="http://schemas.microsoft.com/sharepoint/v3" xsi:nil="true"/>
    <Image xmlns="71af3243-3dd4-4a8d-8c0d-dd76da1f02a5">
      <Url xsi:nil="true"/>
      <Description xsi:nil="true"/>
    </Image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</documentManagement>
</p:properties>
</file>

<file path=customXml/itemProps1.xml><?xml version="1.0" encoding="utf-8"?>
<ds:datastoreItem xmlns:ds="http://schemas.openxmlformats.org/officeDocument/2006/customXml" ds:itemID="{D2957789-34B8-480C-AF9B-3EB54B9E5C9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A3F7EDC-E5B4-4BBC-9D2A-CBE6D46C37A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03EEFF0-FB57-4CB4-8BFC-DF397689E2ED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{4913AD03-1D60-40D3-8944-238116BA0F28}tf22712842_win32</Template>
  <TotalTime>82</TotalTime>
  <Words>534</Words>
  <Application>Microsoft Office PowerPoint</Application>
  <PresentationFormat>Widescreen</PresentationFormat>
  <Paragraphs>109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Bookman Old Style</vt:lpstr>
      <vt:lpstr>Calibri</vt:lpstr>
      <vt:lpstr>Franklin Gothic Book</vt:lpstr>
      <vt:lpstr>Nunito</vt:lpstr>
      <vt:lpstr>Times New Roman</vt:lpstr>
      <vt:lpstr>Custom</vt:lpstr>
      <vt:lpstr>SQL Data Types:A Comprehensive Overview</vt:lpstr>
      <vt:lpstr>Intro:</vt:lpstr>
      <vt:lpstr>Numeric Data Types</vt:lpstr>
      <vt:lpstr>Numeric Data Types</vt:lpstr>
      <vt:lpstr>String Data Types</vt:lpstr>
      <vt:lpstr>String Data Types</vt:lpstr>
      <vt:lpstr>String Data Types</vt:lpstr>
      <vt:lpstr>Server Date and Time Data Types</vt:lpstr>
      <vt:lpstr>Other Data Types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SQL Data Types:A Comprehensive Overview</dc:title>
  <dc:creator>Manaf Abbas</dc:creator>
  <cp:lastModifiedBy>Manaf Abbas</cp:lastModifiedBy>
  <cp:revision>12</cp:revision>
  <dcterms:created xsi:type="dcterms:W3CDTF">2024-04-27T20:22:34Z</dcterms:created>
  <dcterms:modified xsi:type="dcterms:W3CDTF">2024-04-28T05:00:47Z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